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60" r:id="rId2"/>
    <p:sldId id="445" r:id="rId3"/>
    <p:sldId id="442" r:id="rId4"/>
    <p:sldId id="427" r:id="rId5"/>
    <p:sldId id="436" r:id="rId6"/>
    <p:sldId id="428" r:id="rId7"/>
    <p:sldId id="429" r:id="rId8"/>
    <p:sldId id="461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62" r:id="rId20"/>
    <p:sldId id="479" r:id="rId21"/>
    <p:sldId id="463" r:id="rId22"/>
    <p:sldId id="464" r:id="rId23"/>
    <p:sldId id="465" r:id="rId24"/>
    <p:sldId id="466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33CC"/>
    <a:srgbClr val="CC6600"/>
    <a:srgbClr val="CC3300"/>
    <a:srgbClr val="00CCFF"/>
    <a:srgbClr val="F551ED"/>
    <a:srgbClr val="FFCCFF"/>
    <a:srgbClr val="CCEC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718" autoAdjust="0"/>
  </p:normalViewPr>
  <p:slideViewPr>
    <p:cSldViewPr>
      <p:cViewPr varScale="1">
        <p:scale>
          <a:sx n="109" d="100"/>
          <a:sy n="109" d="100"/>
        </p:scale>
        <p:origin x="166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A3822-786E-40D8-8C0A-AA31D0F94858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1E73B-1D90-4BBF-9F87-31F51C96D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9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8721-1069-4B68-A1FB-74D320782A4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8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8721-1069-4B68-A1FB-74D320782A4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1E73B-1D90-4BBF-9F87-31F51C96DD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6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14513-33EA-4DB6-B32A-C6495942A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29E4-599A-4643-96B8-190DF152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A2380-E591-4A5F-85D6-7FE2B80C4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9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891540" y="1943100"/>
            <a:ext cx="7360920" cy="4023360"/>
          </a:xfrm>
          <a:prstGeom prst="rect">
            <a:avLst/>
          </a:prstGeom>
        </p:spPr>
        <p:txBody>
          <a:bodyPr lIns="50800" tIns="50800" rIns="50800" bIns="50800"/>
          <a:lstStyle>
            <a:lvl1pPr marL="8001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1pPr>
            <a:lvl2pPr marL="120015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2pPr>
            <a:lvl3pPr marL="16002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3pPr>
            <a:lvl4pPr marL="200025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4pPr>
            <a:lvl5pPr marL="2400300" indent="-514350">
              <a:spcBef>
                <a:spcPts val="1710"/>
              </a:spcBef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840" y="6503670"/>
            <a:ext cx="262890" cy="274320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54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C3670-FAB5-41FF-A8D2-273C7E981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1492-A63C-4139-AD46-9E4EA7E1B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0552B-858C-43B8-8208-F3293C73C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8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FBDAF-DF34-4CA9-BAD6-9EBEBB239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1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FA72A-ACF0-44EB-8D8E-84B26A42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8D94B-8852-412D-9622-2E64CBD70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2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8D5CB-D027-4268-8B14-85C400199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8884F-0EBE-42C6-95D4-DCBFD2A85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D46A5AB-B265-49B1-A1E0-D64CC9E64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5.jpe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f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Imagine a population made up of 100 diploid individuals: 40 AA, 40 Aa, and 20 aa…"/>
          <p:cNvSpPr txBox="1">
            <a:spLocks noGrp="1"/>
          </p:cNvSpPr>
          <p:nvPr>
            <p:ph type="body" idx="1"/>
          </p:nvPr>
        </p:nvSpPr>
        <p:spPr>
          <a:xfrm>
            <a:off x="1325880" y="2590800"/>
            <a:ext cx="7360920" cy="162306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Midterm on Friday at 2 pm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310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Biological Sex?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1804" y="1736202"/>
            <a:ext cx="4015209" cy="440750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82" y="1548818"/>
            <a:ext cx="2544796" cy="190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55" y="1548818"/>
            <a:ext cx="2224792" cy="1932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58" y="4114800"/>
            <a:ext cx="3243794" cy="21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Biological Sex?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819400"/>
            <a:ext cx="4015209" cy="4407507"/>
          </a:xfrm>
        </p:spPr>
        <p:txBody>
          <a:bodyPr>
            <a:noAutofit/>
          </a:bodyPr>
          <a:lstStyle/>
          <a:p>
            <a:r>
              <a:rPr lang="en-US" sz="1600" dirty="0" smtClean="0"/>
              <a:t>In biology, defined by having gonads that can produce </a:t>
            </a:r>
            <a:r>
              <a:rPr lang="en-US" sz="1600" dirty="0" smtClean="0">
                <a:solidFill>
                  <a:srgbClr val="FF0000"/>
                </a:solidFill>
              </a:rPr>
              <a:t>eggs</a:t>
            </a:r>
            <a:r>
              <a:rPr lang="en-US" sz="1600" dirty="0" smtClean="0"/>
              <a:t> (ovary, female) or </a:t>
            </a:r>
            <a:r>
              <a:rPr lang="en-US" sz="1600" dirty="0" smtClean="0">
                <a:solidFill>
                  <a:srgbClr val="FF0000"/>
                </a:solidFill>
              </a:rPr>
              <a:t>sperm</a:t>
            </a:r>
            <a:r>
              <a:rPr lang="en-US" sz="1600" dirty="0" smtClean="0"/>
              <a:t> (testis, male)</a:t>
            </a:r>
          </a:p>
          <a:p>
            <a:endParaRPr lang="en-US" sz="1600" dirty="0" smtClean="0"/>
          </a:p>
          <a:p>
            <a:pPr marL="422910" indent="-285750">
              <a:buFontTx/>
              <a:buChar char="-"/>
            </a:pPr>
            <a:r>
              <a:rPr lang="en-US" sz="1600" dirty="0" smtClean="0"/>
              <a:t>In </a:t>
            </a:r>
            <a:r>
              <a:rPr lang="en-US" sz="1600" u="sng" dirty="0" smtClean="0"/>
              <a:t>mammals</a:t>
            </a:r>
            <a:r>
              <a:rPr lang="en-US" sz="1600" dirty="0" smtClean="0"/>
              <a:t> males always have XY chromosomes, while females have XX</a:t>
            </a:r>
          </a:p>
          <a:p>
            <a:pPr marL="422910" indent="-285750">
              <a:buFontTx/>
              <a:buChar char="-"/>
            </a:pPr>
            <a:r>
              <a:rPr lang="en-US" sz="1600" dirty="0" smtClean="0"/>
              <a:t>There is an enormous amount of variation in other animals and plants (e.g. birds: females XY; crocodiles: temperature, not chromosomes)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CA" sz="1600" dirty="0" smtClean="0"/>
          </a:p>
          <a:p>
            <a:endParaRPr lang="en-CA" sz="1600" dirty="0"/>
          </a:p>
          <a:p>
            <a:endParaRPr lang="en-CA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82" y="1548818"/>
            <a:ext cx="2544796" cy="190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55" y="1548818"/>
            <a:ext cx="2224792" cy="1932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5" y="2318401"/>
            <a:ext cx="14224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58" y="4114800"/>
            <a:ext cx="3243794" cy="21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nheritance of sex-linked ge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/>
            </a:lvl1pPr>
          </a:lstStyle>
          <a:p>
            <a:r>
              <a:t>Inheritance of sex-linked genes</a:t>
            </a:r>
          </a:p>
        </p:txBody>
      </p:sp>
      <p:sp>
        <p:nvSpPr>
          <p:cNvPr id="282" name="The sex chromosomes have genes for many characters unrelated to sex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3445073" cy="442019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Sex is determined by X and Y chromosomes </a:t>
            </a:r>
            <a:r>
              <a:rPr lang="en-US" u="sng" dirty="0" smtClean="0"/>
              <a:t>in all mammals </a:t>
            </a:r>
            <a:r>
              <a:rPr lang="en-US" dirty="0" smtClean="0"/>
              <a:t>(XY=male, XX=female)</a:t>
            </a:r>
          </a:p>
          <a:p>
            <a:r>
              <a:rPr dirty="0" smtClean="0"/>
              <a:t>The </a:t>
            </a:r>
            <a:r>
              <a:rPr lang="en-US" dirty="0" smtClean="0"/>
              <a:t>mammalian </a:t>
            </a:r>
            <a:r>
              <a:rPr dirty="0" smtClean="0"/>
              <a:t>sex </a:t>
            </a:r>
            <a:r>
              <a:rPr dirty="0"/>
              <a:t>chromosomes have genes for many characters unrelated to </a:t>
            </a:r>
            <a:r>
              <a:rPr dirty="0" smtClean="0"/>
              <a:t>sex</a:t>
            </a:r>
            <a:r>
              <a:rPr lang="en-US" dirty="0" smtClean="0"/>
              <a:t> (e.g. color blindness vs normal color vision)</a:t>
            </a:r>
            <a:endParaRPr dirty="0"/>
          </a:p>
          <a:p>
            <a:r>
              <a:rPr dirty="0"/>
              <a:t>A gene located on either sex chromosome is called a </a:t>
            </a:r>
            <a:r>
              <a:rPr dirty="0">
                <a:solidFill>
                  <a:srgbClr val="FF0000"/>
                </a:solidFill>
              </a:rPr>
              <a:t>sex-linked </a:t>
            </a:r>
            <a:r>
              <a:rPr dirty="0" smtClean="0">
                <a:solidFill>
                  <a:srgbClr val="FF0000"/>
                </a:solidFill>
              </a:rPr>
              <a:t>gene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dirty="0" smtClean="0"/>
              <a:t>Sex-linked </a:t>
            </a:r>
            <a:r>
              <a:rPr dirty="0"/>
              <a:t>genes follow specific patterns of </a:t>
            </a:r>
            <a:r>
              <a:rPr dirty="0" smtClean="0"/>
              <a:t>inheritance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981200"/>
            <a:ext cx="4028722" cy="4148667"/>
          </a:xfrm>
          <a:prstGeom prst="rect">
            <a:avLst/>
          </a:prstGeom>
          <a:noFill/>
          <a:ln/>
        </p:spPr>
      </p:pic>
      <p:sp>
        <p:nvSpPr>
          <p:cNvPr id="3" name="Oval 2"/>
          <p:cNvSpPr/>
          <p:nvPr/>
        </p:nvSpPr>
        <p:spPr>
          <a:xfrm>
            <a:off x="7543800" y="4724400"/>
            <a:ext cx="762000" cy="76200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0290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Expense of Sexual Reproduction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4349442" cy="44075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Find mate, sometimes facing competition</a:t>
            </a:r>
          </a:p>
          <a:p>
            <a:r>
              <a:rPr lang="en-US" sz="2000" dirty="0" smtClean="0"/>
              <a:t>Assess mate potential                           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sexes have to show signs of sexual maturity and fertility</a:t>
            </a:r>
          </a:p>
          <a:p>
            <a:endParaRPr lang="en-US" dirty="0" smtClean="0"/>
          </a:p>
          <a:p>
            <a:r>
              <a:rPr lang="en-US" dirty="0" smtClean="0"/>
              <a:t>So why do it?</a:t>
            </a:r>
          </a:p>
          <a:p>
            <a:endParaRPr lang="en-US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9939" y="1791928"/>
            <a:ext cx="3265799" cy="44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Expense of Sexual Reproduction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4349442" cy="44075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Find mate, sometimes facing </a:t>
            </a:r>
            <a:r>
              <a:rPr lang="en-US" sz="2000" dirty="0"/>
              <a:t>competition</a:t>
            </a:r>
          </a:p>
          <a:p>
            <a:endParaRPr lang="en-US" sz="2000" dirty="0" smtClean="0"/>
          </a:p>
          <a:p>
            <a:r>
              <a:rPr lang="en-US" sz="2000" dirty="0" smtClean="0"/>
              <a:t>Assess mate potential                           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sexes have to show signs of sexual maturity and fertility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9939" y="1791928"/>
            <a:ext cx="3265799" cy="44342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6019800"/>
            <a:ext cx="4191000" cy="124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fontAlgn="auto">
              <a:buFontTx/>
              <a:buNone/>
            </a:pPr>
            <a:r>
              <a:rPr lang="en-US" sz="2400" kern="0" dirty="0" smtClean="0">
                <a:solidFill>
                  <a:srgbClr val="FF0000"/>
                </a:solidFill>
              </a:rPr>
              <a:t>Increase genetic variation among offspring</a:t>
            </a:r>
          </a:p>
          <a:p>
            <a:pPr fontAlgn="auto"/>
            <a:endParaRPr lang="en-CA" sz="2400" kern="0" dirty="0"/>
          </a:p>
        </p:txBody>
      </p:sp>
    </p:spTree>
    <p:extLst>
      <p:ext uri="{BB962C8B-B14F-4D97-AF65-F5344CB8AC3E}">
        <p14:creationId xmlns:p14="http://schemas.microsoft.com/office/powerpoint/2010/main" val="15228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Sexual </a:t>
            </a:r>
            <a:r>
              <a:rPr lang="en-US" sz="3200" b="1" dirty="0"/>
              <a:t>selection (non-random mating)</a:t>
            </a:r>
            <a:br>
              <a:rPr lang="en-US" sz="3200" b="1" dirty="0"/>
            </a:br>
            <a:endParaRPr lang="en-CA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418223"/>
            <a:ext cx="6029616" cy="3471831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Discussed by Darwin, who identified two components</a:t>
            </a:r>
          </a:p>
          <a:p>
            <a:pPr>
              <a:buNone/>
            </a:pPr>
            <a:r>
              <a:rPr lang="en-US" sz="1800" b="1" dirty="0" smtClean="0"/>
              <a:t>       -competition within one sex for access to the other - </a:t>
            </a:r>
            <a:r>
              <a:rPr lang="en-US" sz="1800" b="1" dirty="0" err="1" smtClean="0">
                <a:solidFill>
                  <a:srgbClr val="FF0000"/>
                </a:solidFill>
              </a:rPr>
              <a:t>intrasexual</a:t>
            </a:r>
            <a:r>
              <a:rPr lang="en-US" sz="1800" b="1" dirty="0" smtClean="0">
                <a:solidFill>
                  <a:srgbClr val="FF0000"/>
                </a:solidFill>
              </a:rPr>
              <a:t> selection</a:t>
            </a: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       -mate choice - </a:t>
            </a:r>
            <a:r>
              <a:rPr lang="en-US" sz="1800" b="1" dirty="0" smtClean="0">
                <a:solidFill>
                  <a:srgbClr val="FF0000"/>
                </a:solidFill>
              </a:rPr>
              <a:t>intersexual selection</a:t>
            </a: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Often leading to strong </a:t>
            </a:r>
            <a:r>
              <a:rPr lang="en-US" sz="1800" b="1" dirty="0" smtClean="0">
                <a:solidFill>
                  <a:srgbClr val="FF0000"/>
                </a:solidFill>
              </a:rPr>
              <a:t>sexual dimorphism</a:t>
            </a:r>
            <a:endParaRPr lang="en-US" sz="1800" dirty="0" smtClean="0">
              <a:solidFill>
                <a:srgbClr val="FF0000"/>
              </a:solidFill>
            </a:endParaRPr>
          </a:p>
          <a:p>
            <a:endParaRPr lang="en-CA" sz="1800" dirty="0"/>
          </a:p>
        </p:txBody>
      </p:sp>
      <p:pic>
        <p:nvPicPr>
          <p:cNvPr id="4" name="Picture 2" descr="http://3.bp.blogspot.com/_ziidT25oGY4/TL-55SOgHlI/AAAAAAAAAdk/Jv1GKRgp8ik/s1600/Pfau_imponier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1" y="4761712"/>
            <a:ext cx="7802801" cy="195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exual selection"/>
          <p:cNvSpPr txBox="1">
            <a:spLocks noGrp="1"/>
          </p:cNvSpPr>
          <p:nvPr>
            <p:ph type="title"/>
          </p:nvPr>
        </p:nvSpPr>
        <p:spPr>
          <a:xfrm>
            <a:off x="-76200" y="274638"/>
            <a:ext cx="87630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Sexual </a:t>
            </a:r>
            <a:r>
              <a:rPr dirty="0" smtClean="0">
                <a:solidFill>
                  <a:schemeClr val="tx1"/>
                </a:solidFill>
              </a:rPr>
              <a:t>selection</a:t>
            </a:r>
            <a:r>
              <a:rPr lang="en-US" dirty="0" smtClean="0">
                <a:solidFill>
                  <a:schemeClr val="tx1"/>
                </a:solidFill>
              </a:rPr>
              <a:t> can result in pronounced sexual dimorphism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4" name="Sexual selection is natural selection for mating success…"/>
          <p:cNvSpPr txBox="1">
            <a:spLocks noGrp="1"/>
          </p:cNvSpPr>
          <p:nvPr>
            <p:ph type="body" idx="1"/>
          </p:nvPr>
        </p:nvSpPr>
        <p:spPr>
          <a:xfrm>
            <a:off x="228600" y="1549916"/>
            <a:ext cx="8595361" cy="4023361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Examples of sexual dimorphism in mammals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4038600" cy="27035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98197"/>
            <a:ext cx="327660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44044"/>
            <a:ext cx="2152445" cy="2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4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exual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Sexual selection</a:t>
            </a:r>
          </a:p>
        </p:txBody>
      </p:sp>
      <p:sp>
        <p:nvSpPr>
          <p:cNvPr id="284" name="Sexual selection is natural selection for mating success…"/>
          <p:cNvSpPr txBox="1">
            <a:spLocks noGrp="1"/>
          </p:cNvSpPr>
          <p:nvPr>
            <p:ph type="body" idx="1"/>
          </p:nvPr>
        </p:nvSpPr>
        <p:spPr>
          <a:xfrm>
            <a:off x="274319" y="1143000"/>
            <a:ext cx="8595361" cy="402336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are men larger than women?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 descr="pioneer-plaque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84759"/>
            <a:ext cx="3093720" cy="37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1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4" y="107576"/>
            <a:ext cx="9160043" cy="13369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Sexual dimorphism in humans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6784" y="6061276"/>
            <a:ext cx="7781397" cy="404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Hadza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hunter-gatherers Tanzania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-Most common reason for murder: men fighting over women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-Women also tend to prefer men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who are larger than themselves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48" y="2685793"/>
            <a:ext cx="3416266" cy="2789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47" y="2685793"/>
            <a:ext cx="3672448" cy="27543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2133600"/>
            <a:ext cx="7804547" cy="1136451"/>
          </a:xfrm>
        </p:spPr>
        <p:txBody>
          <a:bodyPr/>
          <a:lstStyle/>
          <a:p>
            <a:r>
              <a:rPr lang="en-US" b="1" dirty="0" smtClean="0"/>
              <a:t>Why </a:t>
            </a:r>
            <a:r>
              <a:rPr lang="en-US" b="1" dirty="0"/>
              <a:t>are men larger than women?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 Hardy-Weinberg Principle can be used to test whether a population is evolving"/>
          <p:cNvSpPr txBox="1">
            <a:spLocks noGrp="1"/>
          </p:cNvSpPr>
          <p:nvPr>
            <p:ph type="title"/>
          </p:nvPr>
        </p:nvSpPr>
        <p:spPr>
          <a:xfrm>
            <a:off x="891540" y="182881"/>
            <a:ext cx="7360920" cy="2094756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lang="en-US" dirty="0" smtClean="0"/>
              <a:t>Intro to population genetics</a:t>
            </a:r>
            <a:endParaRPr dirty="0"/>
          </a:p>
        </p:txBody>
      </p:sp>
      <p:sp>
        <p:nvSpPr>
          <p:cNvPr id="345" name="Population = localized group of individuals of the same species that can interbreed and produce fertile offspring…"/>
          <p:cNvSpPr txBox="1">
            <a:spLocks noGrp="1"/>
          </p:cNvSpPr>
          <p:nvPr>
            <p:ph type="body" idx="1"/>
          </p:nvPr>
        </p:nvSpPr>
        <p:spPr>
          <a:xfrm>
            <a:off x="838200" y="2819400"/>
            <a:ext cx="7360920" cy="4023360"/>
          </a:xfrm>
          <a:prstGeom prst="rect">
            <a:avLst/>
          </a:prstGeom>
        </p:spPr>
        <p:txBody>
          <a:bodyPr/>
          <a:lstStyle/>
          <a:p>
            <a:r>
              <a:rPr lang="en-US" u="sng" dirty="0" smtClean="0"/>
              <a:t>How do alleles and genotypes behave in whole populations?</a:t>
            </a:r>
          </a:p>
        </p:txBody>
      </p:sp>
    </p:spTree>
    <p:extLst>
      <p:ext uri="{BB962C8B-B14F-4D97-AF65-F5344CB8AC3E}">
        <p14:creationId xmlns:p14="http://schemas.microsoft.com/office/powerpoint/2010/main" val="3216576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ene flow"/>
          <p:cNvSpPr txBox="1">
            <a:spLocks noGrp="1"/>
          </p:cNvSpPr>
          <p:nvPr>
            <p:ph type="title"/>
          </p:nvPr>
        </p:nvSpPr>
        <p:spPr>
          <a:xfrm>
            <a:off x="-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 flow</a:t>
            </a:r>
          </a:p>
        </p:txBody>
      </p:sp>
      <p:sp>
        <p:nvSpPr>
          <p:cNvPr id="267" name="Consists of genetic additions or subtractions from a population, resulting from movement of fertile individuals or gametes…"/>
          <p:cNvSpPr txBox="1">
            <a:spLocks noGrp="1"/>
          </p:cNvSpPr>
          <p:nvPr>
            <p:ph type="body" sz="half" idx="1"/>
          </p:nvPr>
        </p:nvSpPr>
        <p:spPr>
          <a:xfrm>
            <a:off x="1219200" y="1417638"/>
            <a:ext cx="7360921" cy="3063240"/>
          </a:xfrm>
          <a:prstGeom prst="rect">
            <a:avLst/>
          </a:prstGeom>
        </p:spPr>
        <p:txBody>
          <a:bodyPr/>
          <a:lstStyle/>
          <a:p>
            <a:r>
              <a:rPr sz="2800" dirty="0"/>
              <a:t>Consists of </a:t>
            </a:r>
            <a:r>
              <a:rPr lang="en-US" sz="2800" dirty="0" smtClean="0"/>
              <a:t>“flow” of alleles between populations due to </a:t>
            </a:r>
            <a:r>
              <a:rPr sz="2800" dirty="0" smtClean="0"/>
              <a:t>movement </a:t>
            </a:r>
            <a:r>
              <a:rPr sz="2800" dirty="0"/>
              <a:t>of fertile individuals </a:t>
            </a:r>
            <a:r>
              <a:rPr lang="en-US" sz="2800" dirty="0" smtClean="0"/>
              <a:t>(</a:t>
            </a:r>
            <a:r>
              <a:rPr sz="2800" dirty="0" smtClean="0"/>
              <a:t>or gametes</a:t>
            </a:r>
            <a:r>
              <a:rPr lang="en-US" sz="2800" dirty="0" smtClean="0"/>
              <a:t>, e.g. in pollen)</a:t>
            </a:r>
            <a:endParaRPr sz="2800" dirty="0"/>
          </a:p>
          <a:p>
            <a:r>
              <a:rPr sz="2800" dirty="0"/>
              <a:t>Causes </a:t>
            </a:r>
            <a:r>
              <a:rPr sz="2800" dirty="0" smtClean="0"/>
              <a:t>population</a:t>
            </a:r>
            <a:r>
              <a:rPr lang="en-US" sz="2800" dirty="0" smtClean="0"/>
              <a:t>s</a:t>
            </a:r>
            <a:r>
              <a:rPr sz="2800" dirty="0" smtClean="0"/>
              <a:t> to</a:t>
            </a:r>
            <a:r>
              <a:rPr lang="en-US" sz="2800" dirty="0"/>
              <a:t> </a:t>
            </a:r>
            <a:r>
              <a:rPr lang="en-US" sz="2800" dirty="0" smtClean="0"/>
              <a:t>have more similar gene pools (can benefit pop. , but also sometimes be maladaptive)</a:t>
            </a:r>
            <a:endParaRPr sz="2800" dirty="0"/>
          </a:p>
        </p:txBody>
      </p:sp>
      <p:pic>
        <p:nvPicPr>
          <p:cNvPr id="269" name="gene flow.jpg" descr="gene flo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" y="4583430"/>
            <a:ext cx="9092045" cy="171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3836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rPr lang="en-US" dirty="0" smtClean="0"/>
              <a:t>Gene pool</a:t>
            </a:r>
            <a:endParaRPr dirty="0"/>
          </a:p>
        </p:txBody>
      </p:sp>
      <p:sp>
        <p:nvSpPr>
          <p:cNvPr id="356" name="Imagine a population made up of 100 diploid individuals: 40 AA, 40 Aa, and 20 aa…"/>
          <p:cNvSpPr txBox="1">
            <a:spLocks noGrp="1"/>
          </p:cNvSpPr>
          <p:nvPr>
            <p:ph type="body" idx="1"/>
          </p:nvPr>
        </p:nvSpPr>
        <p:spPr>
          <a:xfrm>
            <a:off x="891540" y="1295400"/>
            <a:ext cx="7360920" cy="2971800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A concept denoting the entire genetic makeup of a population i.e. all the alleles present in an interbreeding population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If only one allele is present, this is allele said to be </a:t>
            </a:r>
            <a:r>
              <a:rPr lang="en-US" sz="2800" dirty="0" smtClean="0">
                <a:solidFill>
                  <a:srgbClr val="FF0000"/>
                </a:solidFill>
              </a:rPr>
              <a:t>fixed </a:t>
            </a:r>
            <a:r>
              <a:rPr lang="en-US" sz="2800" dirty="0" smtClean="0">
                <a:solidFill>
                  <a:schemeClr val="bg1"/>
                </a:solidFill>
              </a:rPr>
              <a:t>(this can happen by natural selection, or genetic drift)</a:t>
            </a:r>
          </a:p>
        </p:txBody>
      </p:sp>
      <p:pic>
        <p:nvPicPr>
          <p:cNvPr id="4" name="23_09GeneticDrift_3-L.jpg" descr="23_09GeneticDrift_3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4191000"/>
            <a:ext cx="5170169" cy="26182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Imagine a population made up of 100 diploid individuals: 40 AA, 40 Aa, and 20 aa…"/>
          <p:cNvSpPr txBox="1">
            <a:spLocks/>
          </p:cNvSpPr>
          <p:nvPr/>
        </p:nvSpPr>
        <p:spPr bwMode="auto">
          <a:xfrm>
            <a:off x="6669406" y="41148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00100" indent="-514350" algn="l" rtl="0" eaLnBrk="0" fontAlgn="base" hangingPunct="0">
              <a:spcBef>
                <a:spcPts val="1710"/>
              </a:spcBef>
              <a:spcAft>
                <a:spcPct val="0"/>
              </a:spcAft>
              <a:buChar char="•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200150" indent="-514350" algn="l" rtl="0" eaLnBrk="0" fontAlgn="base" hangingPunct="0">
              <a:spcBef>
                <a:spcPts val="1710"/>
              </a:spcBef>
              <a:spcAft>
                <a:spcPct val="0"/>
              </a:spcAft>
              <a:buChar char="–"/>
              <a:defRPr sz="2800">
                <a:solidFill>
                  <a:srgbClr val="FFFFFF"/>
                </a:solidFill>
                <a:latin typeface="+mn-lt"/>
              </a:defRPr>
            </a:lvl2pPr>
            <a:lvl3pPr marL="1600200" indent="-514350" algn="l" rtl="0" eaLnBrk="0" fontAlgn="base" hangingPunct="0">
              <a:spcBef>
                <a:spcPts val="171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latin typeface="+mn-lt"/>
              </a:defRPr>
            </a:lvl3pPr>
            <a:lvl4pPr marL="2000250" indent="-514350" algn="l" rtl="0" eaLnBrk="0" fontAlgn="base" hangingPunct="0">
              <a:spcBef>
                <a:spcPts val="171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latin typeface="+mn-lt"/>
              </a:defRPr>
            </a:lvl4pPr>
            <a:lvl5pPr marL="2400300" indent="-514350" algn="l" rtl="0" eaLnBrk="0" fontAlgn="base" hangingPunct="0">
              <a:spcBef>
                <a:spcPts val="1710"/>
              </a:spcBef>
              <a:spcAft>
                <a:spcPct val="0"/>
              </a:spcAft>
              <a:buChar char="»"/>
              <a:defRPr sz="2000">
                <a:solidFill>
                  <a:srgbClr val="FFFF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83591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 Hardy-Weinberg Principle can be used to test whether a population is evolving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7360920" cy="1363237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lang="en-US" dirty="0" smtClean="0"/>
              <a:t>Intro to population genetics</a:t>
            </a:r>
            <a:endParaRPr dirty="0"/>
          </a:p>
        </p:txBody>
      </p:sp>
      <p:sp>
        <p:nvSpPr>
          <p:cNvPr id="345" name="Population = localized group of individuals of the same species that can interbreed and produce fertile offspring…"/>
          <p:cNvSpPr txBox="1">
            <a:spLocks noGrp="1"/>
          </p:cNvSpPr>
          <p:nvPr>
            <p:ph type="body" idx="1"/>
          </p:nvPr>
        </p:nvSpPr>
        <p:spPr>
          <a:xfrm>
            <a:off x="910167" y="1143000"/>
            <a:ext cx="7360920" cy="4023360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>
                <a:solidFill>
                  <a:srgbClr val="FF0000"/>
                </a:solidFill>
              </a:rPr>
              <a:t>Genotype frequency: </a:t>
            </a:r>
            <a:r>
              <a:rPr lang="en-US" sz="2000" dirty="0" smtClean="0">
                <a:solidFill>
                  <a:schemeClr val="bg1"/>
                </a:solidFill>
              </a:rPr>
              <a:t>the frequency of individuals with a specific genotype (e.g. homozygous for white </a:t>
            </a:r>
            <a:r>
              <a:rPr lang="en-US" sz="2000" dirty="0" err="1" smtClean="0"/>
              <a:t>C</a:t>
            </a:r>
            <a:r>
              <a:rPr lang="en-US" sz="2000" baseline="30000" dirty="0" err="1" smtClean="0"/>
              <a:t>w</a:t>
            </a:r>
            <a:r>
              <a:rPr lang="en-US" sz="2000" dirty="0" err="1" smtClean="0"/>
              <a:t>C</a:t>
            </a:r>
            <a:r>
              <a:rPr lang="en-US" sz="2000" baseline="30000" dirty="0" err="1" smtClean="0"/>
              <a:t>w</a:t>
            </a:r>
            <a:r>
              <a:rPr lang="en-US" sz="2000" dirty="0" smtClean="0"/>
              <a:t>)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Allele frequency</a:t>
            </a:r>
            <a:r>
              <a:rPr lang="en-US" sz="2000" dirty="0" smtClean="0"/>
              <a:t>: the number of copies of one specific allele divided by number of copies of all alleles in that population (for that gene, remember two copies for each individual)</a:t>
            </a:r>
          </a:p>
          <a:p>
            <a:r>
              <a:rPr lang="en-US" sz="2000" dirty="0" smtClean="0"/>
              <a:t>Allele frequencies in a population; typically denoted by lowercase letters (e.g. alleles C</a:t>
            </a:r>
            <a:r>
              <a:rPr lang="en-US" sz="2000" baseline="30000" dirty="0"/>
              <a:t>R</a:t>
            </a:r>
            <a:r>
              <a:rPr lang="en-US" sz="2000" dirty="0" smtClean="0"/>
              <a:t>, </a:t>
            </a:r>
            <a:r>
              <a:rPr lang="en-US" sz="2000" dirty="0" err="1" smtClean="0"/>
              <a:t>C</a:t>
            </a:r>
            <a:r>
              <a:rPr lang="en-US" sz="2000" baseline="30000" dirty="0" err="1" smtClean="0"/>
              <a:t>w</a:t>
            </a:r>
            <a:r>
              <a:rPr lang="en-US" sz="2000" dirty="0" smtClean="0"/>
              <a:t> could have allele frequencies p, q)</a:t>
            </a:r>
          </a:p>
          <a:p>
            <a:r>
              <a:rPr lang="en-US" sz="2000" dirty="0" smtClean="0"/>
              <a:t>If there are only two alleles present, then </a:t>
            </a:r>
            <a:r>
              <a:rPr lang="en-US" sz="2000" dirty="0" err="1" smtClean="0"/>
              <a:t>p+q</a:t>
            </a:r>
            <a:r>
              <a:rPr lang="en-US" sz="2000" dirty="0" smtClean="0"/>
              <a:t> = 1 (100%)</a:t>
            </a:r>
            <a:endParaRPr lang="en-US" sz="2000" u="sng" dirty="0" smtClean="0"/>
          </a:p>
          <a:p>
            <a:r>
              <a:rPr lang="en-US" sz="2000" u="sng" dirty="0" smtClean="0">
                <a:solidFill>
                  <a:schemeClr val="bg1"/>
                </a:solidFill>
              </a:rPr>
              <a:t>If there is only one allele for a given locus, then it is said to be </a:t>
            </a:r>
            <a:r>
              <a:rPr lang="en-US" sz="2000" u="sng" dirty="0" smtClean="0">
                <a:solidFill>
                  <a:srgbClr val="FF0000"/>
                </a:solidFill>
              </a:rPr>
              <a:t>fixed </a:t>
            </a:r>
            <a:r>
              <a:rPr lang="en-US" sz="2000" dirty="0">
                <a:solidFill>
                  <a:schemeClr val="bg1"/>
                </a:solidFill>
              </a:rPr>
              <a:t>(e.g. </a:t>
            </a:r>
            <a:r>
              <a:rPr lang="en-US" sz="2000" dirty="0" smtClean="0">
                <a:solidFill>
                  <a:schemeClr val="bg1"/>
                </a:solidFill>
              </a:rPr>
              <a:t>if all individuals are white </a:t>
            </a:r>
            <a:r>
              <a:rPr lang="en-US" sz="2000" dirty="0" err="1"/>
              <a:t>C</a:t>
            </a:r>
            <a:r>
              <a:rPr lang="en-US" sz="2000" baseline="30000" dirty="0" err="1"/>
              <a:t>w</a:t>
            </a:r>
            <a:r>
              <a:rPr lang="en-US" sz="2000" dirty="0" err="1"/>
              <a:t>C</a:t>
            </a:r>
            <a:r>
              <a:rPr lang="en-US" sz="2000" baseline="30000" dirty="0" err="1"/>
              <a:t>w</a:t>
            </a:r>
            <a:r>
              <a:rPr lang="en-US" sz="2000" dirty="0"/>
              <a:t>)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91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 Hardy-Weinberg Principle can be used to test whether a population is evolving"/>
          <p:cNvSpPr txBox="1">
            <a:spLocks noGrp="1"/>
          </p:cNvSpPr>
          <p:nvPr>
            <p:ph type="title"/>
          </p:nvPr>
        </p:nvSpPr>
        <p:spPr>
          <a:xfrm>
            <a:off x="891540" y="182881"/>
            <a:ext cx="7360920" cy="2094756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lang="en-US" dirty="0" smtClean="0"/>
              <a:t>Intro to population genetics</a:t>
            </a:r>
            <a:endParaRPr dirty="0"/>
          </a:p>
        </p:txBody>
      </p:sp>
      <p:sp>
        <p:nvSpPr>
          <p:cNvPr id="345" name="Population = localized group of individuals of the same species that can interbreed and produce fertile offspring…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5334000" cy="402336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bg1"/>
                </a:solidFill>
              </a:rPr>
              <a:t>E.g. a population of 100 plants has two alleles for flower color, </a:t>
            </a:r>
            <a:r>
              <a:rPr lang="en-US" sz="2400" dirty="0" err="1" smtClean="0">
                <a:solidFill>
                  <a:schemeClr val="bg1"/>
                </a:solidFill>
              </a:rPr>
              <a:t>C</a:t>
            </a:r>
            <a:r>
              <a:rPr lang="en-US" sz="2400" baseline="30000" dirty="0" err="1" smtClean="0">
                <a:solidFill>
                  <a:schemeClr val="bg1"/>
                </a:solidFill>
              </a:rPr>
              <a:t>w</a:t>
            </a:r>
            <a:r>
              <a:rPr lang="en-US" sz="2400" dirty="0" smtClean="0">
                <a:solidFill>
                  <a:schemeClr val="bg1"/>
                </a:solidFill>
              </a:rPr>
              <a:t> and C</a:t>
            </a:r>
            <a:r>
              <a:rPr lang="en-US" sz="2400" baseline="30000" dirty="0">
                <a:solidFill>
                  <a:schemeClr val="bg1"/>
                </a:solidFill>
              </a:rPr>
              <a:t>R</a:t>
            </a:r>
            <a:r>
              <a:rPr lang="en-US" sz="2400" dirty="0" smtClean="0">
                <a:solidFill>
                  <a:schemeClr val="bg1"/>
                </a:solidFill>
              </a:rPr>
              <a:t>. 10 individuals are homozygous for white, 20 are </a:t>
            </a:r>
            <a:r>
              <a:rPr lang="en-US" sz="2400" dirty="0">
                <a:solidFill>
                  <a:schemeClr val="bg1"/>
                </a:solidFill>
              </a:rPr>
              <a:t>heterozygous </a:t>
            </a:r>
            <a:r>
              <a:rPr lang="en-US" sz="2400" dirty="0" err="1" smtClean="0">
                <a:solidFill>
                  <a:schemeClr val="bg1"/>
                </a:solidFill>
              </a:rPr>
              <a:t>C</a:t>
            </a:r>
            <a:r>
              <a:rPr lang="en-US" sz="2400" baseline="30000" dirty="0" err="1" smtClean="0">
                <a:solidFill>
                  <a:schemeClr val="bg1"/>
                </a:solidFill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</a:rPr>
              <a:t>C</a:t>
            </a:r>
            <a:r>
              <a:rPr lang="en-US" sz="2400" baseline="30000" dirty="0" err="1" smtClean="0">
                <a:solidFill>
                  <a:schemeClr val="bg1"/>
                </a:solidFill>
              </a:rPr>
              <a:t>R</a:t>
            </a:r>
            <a:r>
              <a:rPr lang="en-US" sz="2400" dirty="0" smtClean="0">
                <a:solidFill>
                  <a:schemeClr val="bg1"/>
                </a:solidFill>
              </a:rPr>
              <a:t> (if pink, what kind of dominance?), and 70 are homozygous red.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Number of white alleles: (10x2) + (1x20) = 40. Allele frequency: </a:t>
            </a:r>
            <a:r>
              <a:rPr lang="en-US" sz="2400" u="sng" dirty="0" smtClean="0">
                <a:solidFill>
                  <a:schemeClr val="bg1"/>
                </a:solidFill>
              </a:rPr>
              <a:t>q= 40 / 2x100 = 0.2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Red allele frequency:               </a:t>
            </a:r>
            <a:r>
              <a:rPr lang="en-US" sz="2400" u="sng" dirty="0" smtClean="0">
                <a:solidFill>
                  <a:schemeClr val="bg1"/>
                </a:solidFill>
              </a:rPr>
              <a:t>p= 1- 0.2 = 0.8</a:t>
            </a:r>
            <a:endParaRPr sz="2400" u="sng" dirty="0">
              <a:solidFill>
                <a:schemeClr val="bg1"/>
              </a:solidFill>
            </a:endParaRPr>
          </a:p>
        </p:txBody>
      </p:sp>
      <p:pic>
        <p:nvPicPr>
          <p:cNvPr id="4" name="14_10x1CarnationRed_XUP.jpg" descr="14_10x1CarnationRed_XU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4114800"/>
            <a:ext cx="1447800" cy="1909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14_10x3CarnationWhite_XUP.jpg" descr="14_10x3CarnationWhite_XU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4200" y="1447800"/>
            <a:ext cx="1600200" cy="21101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3238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Hardy Weinberg principle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rPr lang="en-US" dirty="0" smtClean="0"/>
              <a:t>Intro to the </a:t>
            </a:r>
            <a:r>
              <a:rPr dirty="0" smtClean="0"/>
              <a:t>Hardy </a:t>
            </a:r>
            <a:r>
              <a:rPr dirty="0"/>
              <a:t>Weinberg principle</a:t>
            </a:r>
          </a:p>
        </p:txBody>
      </p:sp>
      <p:sp>
        <p:nvSpPr>
          <p:cNvPr id="348" name="Given a series of assumptions, allele frequencies and genotype frequencies will not change between generations…"/>
          <p:cNvSpPr txBox="1">
            <a:spLocks noGrp="1"/>
          </p:cNvSpPr>
          <p:nvPr>
            <p:ph type="body" idx="1"/>
          </p:nvPr>
        </p:nvSpPr>
        <p:spPr>
          <a:xfrm>
            <a:off x="2514600" y="1444830"/>
            <a:ext cx="6400800" cy="446913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Population</a:t>
            </a:r>
            <a:r>
              <a:rPr lang="en-US" sz="2400" dirty="0" smtClean="0"/>
              <a:t> = a localized group of </a:t>
            </a:r>
            <a:r>
              <a:rPr lang="en-US" sz="2400" dirty="0"/>
              <a:t>interbreeding </a:t>
            </a:r>
            <a:r>
              <a:rPr lang="en-US" sz="2400" dirty="0" smtClean="0"/>
              <a:t>individuals of the same species</a:t>
            </a:r>
          </a:p>
          <a:p>
            <a:r>
              <a:rPr lang="en-US" sz="2400" dirty="0" smtClean="0"/>
              <a:t>Hardy and Weinberg studied the allele frequencies in </a:t>
            </a:r>
            <a:r>
              <a:rPr lang="en-US" sz="2400" u="sng" dirty="0" smtClean="0"/>
              <a:t>stable</a:t>
            </a:r>
            <a:r>
              <a:rPr lang="en-US" sz="2400" dirty="0" smtClean="0"/>
              <a:t> populations</a:t>
            </a:r>
          </a:p>
        </p:txBody>
      </p:sp>
      <p:pic>
        <p:nvPicPr>
          <p:cNvPr id="349" name="Godfrey_Hardy.jpg" descr="Godfrey_Hard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70" y="1783080"/>
            <a:ext cx="1725930" cy="2045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Wilhelm_Weinberg.jpg" descr="Wilhelm_Weinber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70" y="4423410"/>
            <a:ext cx="1725930" cy="20459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4205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Hardy Weinberg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Hardy Weinberg principle</a:t>
            </a:r>
          </a:p>
        </p:txBody>
      </p:sp>
      <p:sp>
        <p:nvSpPr>
          <p:cNvPr id="348" name="Given a series of assumptions, allele frequencies and genotype frequencies will not change between generations…"/>
          <p:cNvSpPr txBox="1">
            <a:spLocks noGrp="1"/>
          </p:cNvSpPr>
          <p:nvPr>
            <p:ph type="body" idx="1"/>
          </p:nvPr>
        </p:nvSpPr>
        <p:spPr>
          <a:xfrm>
            <a:off x="2438400" y="1219200"/>
            <a:ext cx="6400800" cy="4469130"/>
          </a:xfrm>
          <a:prstGeom prst="rect">
            <a:avLst/>
          </a:prstGeom>
        </p:spPr>
        <p:txBody>
          <a:bodyPr/>
          <a:lstStyle/>
          <a:p>
            <a:r>
              <a:rPr dirty="0"/>
              <a:t>Given a series of assumptions, allele frequencies and genotype frequencies </a:t>
            </a:r>
            <a:r>
              <a:rPr lang="en-US" dirty="0" smtClean="0"/>
              <a:t>in a population </a:t>
            </a:r>
            <a:r>
              <a:rPr dirty="0" smtClean="0"/>
              <a:t>will </a:t>
            </a:r>
            <a:r>
              <a:rPr dirty="0"/>
              <a:t>not change between </a:t>
            </a:r>
            <a:r>
              <a:rPr dirty="0" smtClean="0"/>
              <a:t>generations</a:t>
            </a:r>
            <a:r>
              <a:rPr lang="en-US" dirty="0" smtClean="0"/>
              <a:t>, and </a:t>
            </a:r>
            <a:r>
              <a:rPr lang="en-US" u="sng" dirty="0" smtClean="0"/>
              <a:t>genotype frequencies follow a set pattern</a:t>
            </a:r>
            <a:r>
              <a:rPr lang="en-US" dirty="0" smtClean="0"/>
              <a:t> </a:t>
            </a:r>
            <a:endParaRPr dirty="0"/>
          </a:p>
        </p:txBody>
      </p:sp>
      <p:pic>
        <p:nvPicPr>
          <p:cNvPr id="349" name="Godfrey_Hardy.jpg" descr="Godfrey_Hard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70" y="1783080"/>
            <a:ext cx="1725930" cy="2045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Wilhelm_Weinberg.jpg" descr="Wilhelm_Weinber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70" y="4423410"/>
            <a:ext cx="1725930" cy="204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10200" y="5446395"/>
            <a:ext cx="2554288" cy="460375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+ 2pq + q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= 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48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enetic Dr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Genetic Drift</a:t>
            </a:r>
          </a:p>
        </p:txBody>
      </p:sp>
      <p:sp>
        <p:nvSpPr>
          <p:cNvPr id="248" name="Changes in allele frequencies within populations which result from chance variation in individual survival and reproduction…"/>
          <p:cNvSpPr txBox="1">
            <a:spLocks noGrp="1"/>
          </p:cNvSpPr>
          <p:nvPr>
            <p:ph type="body" idx="1"/>
          </p:nvPr>
        </p:nvSpPr>
        <p:spPr>
          <a:xfrm>
            <a:off x="891540" y="1943100"/>
            <a:ext cx="7532370" cy="402336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Random c</a:t>
            </a:r>
            <a:r>
              <a:rPr dirty="0" smtClean="0"/>
              <a:t>hanges </a:t>
            </a:r>
            <a:r>
              <a:rPr dirty="0"/>
              <a:t>in allele frequencies within populations which result from </a:t>
            </a:r>
            <a:r>
              <a:rPr b="1" u="sng" dirty="0">
                <a:solidFill>
                  <a:schemeClr val="bg1"/>
                </a:solidFill>
              </a:rPr>
              <a:t>chance</a:t>
            </a:r>
            <a:r>
              <a:rPr dirty="0"/>
              <a:t> variation in individual survival and reproduction</a:t>
            </a:r>
          </a:p>
          <a:p>
            <a:r>
              <a:rPr dirty="0"/>
              <a:t>Most important in small populations</a:t>
            </a:r>
          </a:p>
          <a:p>
            <a:r>
              <a:rPr lang="en-US" dirty="0" smtClean="0"/>
              <a:t>Changes can be neutral, maladaptive, or </a:t>
            </a:r>
            <a:r>
              <a:rPr lang="en-US" dirty="0"/>
              <a:t>adaptive</a:t>
            </a: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23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drift:</a:t>
            </a:r>
            <a:br>
              <a:rPr lang="en-US" dirty="0" smtClean="0"/>
            </a:br>
            <a:r>
              <a:rPr lang="en-US" dirty="0" smtClean="0"/>
              <a:t>Bottleneck effect (</a:t>
            </a:r>
            <a:r>
              <a:rPr lang="en-US" dirty="0"/>
              <a:t>happens at near-extinction events)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4467" y="2438400"/>
            <a:ext cx="6858691" cy="18516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Dramatic decrease of population size leaves only part of the genetic variation </a:t>
            </a:r>
          </a:p>
          <a:p>
            <a:r>
              <a:rPr lang="en-US" sz="2400" dirty="0" smtClean="0"/>
              <a:t>Example: Northern elephant seals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  <p:pic>
        <p:nvPicPr>
          <p:cNvPr id="6" name="Picture 5" descr="Mirounga_angustirostris,_Point_Rey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87" y="3901727"/>
            <a:ext cx="3988253" cy="26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23_11_PrairieCknDrift-L.jpg" descr="23_11_PrairieCknDrift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925" y="0"/>
            <a:ext cx="6534150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3904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 :</a:t>
            </a:r>
            <a:br>
              <a:rPr lang="en-US" dirty="0" smtClean="0"/>
            </a:br>
            <a:r>
              <a:rPr lang="en-US" dirty="0" smtClean="0"/>
              <a:t>Founder </a:t>
            </a:r>
            <a:r>
              <a:rPr lang="en-US" dirty="0"/>
              <a:t>effect (happens at dispersion events)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725086"/>
            <a:ext cx="8042277" cy="37590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Dispersion to small founder population can lead to random differences in allele frequencies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742122" y="3167270"/>
            <a:ext cx="3286539" cy="2743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 smtClean="0"/>
          </a:p>
          <a:p>
            <a:pPr algn="ctr"/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3147390" y="4022035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1616764" y="4058478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1745973" y="4929809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888971" y="4929809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292624" y="4137991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2315814" y="4813852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405809" y="4581939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7" name="Oval 16"/>
          <p:cNvSpPr/>
          <p:nvPr/>
        </p:nvSpPr>
        <p:spPr>
          <a:xfrm>
            <a:off x="1358345" y="4502426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8" name="Oval 17"/>
          <p:cNvSpPr/>
          <p:nvPr/>
        </p:nvSpPr>
        <p:spPr>
          <a:xfrm>
            <a:off x="2551043" y="3488634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19" name="Oval 18"/>
          <p:cNvSpPr/>
          <p:nvPr/>
        </p:nvSpPr>
        <p:spPr>
          <a:xfrm>
            <a:off x="1875183" y="3641034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0" name="Oval 19"/>
          <p:cNvSpPr/>
          <p:nvPr/>
        </p:nvSpPr>
        <p:spPr>
          <a:xfrm>
            <a:off x="2759761" y="4581939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1" name="Oval 20"/>
          <p:cNvSpPr/>
          <p:nvPr/>
        </p:nvSpPr>
        <p:spPr>
          <a:xfrm>
            <a:off x="2292624" y="5161722"/>
            <a:ext cx="258419" cy="23191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53948" y="4734339"/>
            <a:ext cx="151074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764696" y="4399721"/>
            <a:ext cx="775252" cy="6692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 smtClean="0"/>
          </a:p>
          <a:p>
            <a:pPr algn="ctr"/>
            <a:endParaRPr lang="en-CA" dirty="0"/>
          </a:p>
        </p:txBody>
      </p:sp>
      <p:sp>
        <p:nvSpPr>
          <p:cNvPr id="27" name="Oval 26"/>
          <p:cNvSpPr/>
          <p:nvPr/>
        </p:nvSpPr>
        <p:spPr>
          <a:xfrm>
            <a:off x="6095998" y="4465982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28" name="Oval 27"/>
          <p:cNvSpPr/>
          <p:nvPr/>
        </p:nvSpPr>
        <p:spPr>
          <a:xfrm>
            <a:off x="5837579" y="4697896"/>
            <a:ext cx="258419" cy="2319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6225207" y="4697896"/>
            <a:ext cx="258419" cy="23191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 bwMode="auto">
          <a:xfrm>
            <a:off x="699052" y="2807628"/>
            <a:ext cx="3962400" cy="64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 smtClean="0"/>
              <a:t>Mainland population gene pool </a:t>
            </a:r>
            <a:endParaRPr lang="en-US" sz="2000" kern="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 bwMode="auto">
          <a:xfrm>
            <a:off x="5009322" y="3872947"/>
            <a:ext cx="2514600" cy="64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 smtClean="0"/>
              <a:t>Island population</a:t>
            </a:r>
          </a:p>
          <a:p>
            <a:pPr marL="0" indent="0">
              <a:buNone/>
            </a:pPr>
            <a:r>
              <a:rPr lang="en-US" sz="2000" kern="0" dirty="0"/>
              <a:t>g</a:t>
            </a:r>
            <a:r>
              <a:rPr lang="en-US" sz="2000" kern="0" dirty="0" smtClean="0"/>
              <a:t>ene pool 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672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224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drift:</a:t>
            </a:r>
            <a:br>
              <a:rPr lang="en-US" dirty="0" smtClean="0"/>
            </a:br>
            <a:r>
              <a:rPr lang="en-US" dirty="0" smtClean="0"/>
              <a:t>Founder effect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363678"/>
            <a:ext cx="8042277" cy="20677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Amish – small founder population – </a:t>
            </a:r>
            <a:r>
              <a:rPr lang="en-US" dirty="0">
                <a:solidFill>
                  <a:srgbClr val="FF0000"/>
                </a:solidFill>
              </a:rPr>
              <a:t>EVC </a:t>
            </a:r>
            <a:r>
              <a:rPr lang="en-US" dirty="0" smtClean="0">
                <a:solidFill>
                  <a:srgbClr val="FF0000"/>
                </a:solidFill>
              </a:rPr>
              <a:t>syndrome (Ellis Van </a:t>
            </a:r>
            <a:r>
              <a:rPr lang="en-US" dirty="0" err="1" smtClean="0">
                <a:solidFill>
                  <a:srgbClr val="FF0000"/>
                </a:solidFill>
              </a:rPr>
              <a:t>Creveld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; polydactyl</a:t>
            </a:r>
            <a:r>
              <a:rPr lang="en-US" dirty="0"/>
              <a:t>, short-limb dwarfism</a:t>
            </a:r>
            <a:endParaRPr lang="en-US" dirty="0" smtClean="0"/>
          </a:p>
          <a:p>
            <a:r>
              <a:rPr lang="en-US" dirty="0" smtClean="0"/>
              <a:t>Descendants of British colonizers of Tristan da Cunha – </a:t>
            </a:r>
            <a:r>
              <a:rPr lang="en-US" dirty="0" smtClean="0">
                <a:solidFill>
                  <a:srgbClr val="FF0000"/>
                </a:solidFill>
              </a:rPr>
              <a:t>retinitis </a:t>
            </a:r>
            <a:r>
              <a:rPr lang="en-US" dirty="0" err="1" smtClean="0">
                <a:solidFill>
                  <a:srgbClr val="FF0000"/>
                </a:solidFill>
              </a:rPr>
              <a:t>pigmentosa</a:t>
            </a:r>
            <a:r>
              <a:rPr lang="en-US" dirty="0" smtClean="0"/>
              <a:t>; blindness </a:t>
            </a:r>
          </a:p>
        </p:txBody>
      </p:sp>
      <p:pic>
        <p:nvPicPr>
          <p:cNvPr id="18434" name="Picture 2" descr="http://upload.wikimedia.org/wikipedia/commons/a/aa/Polydactyly_EC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" y="3810000"/>
            <a:ext cx="2592106" cy="16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25.media.tumblr.com/tumblr_m1ro571dXB1qzcf71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16" y="3352800"/>
            <a:ext cx="2603667" cy="32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791978"/>
            <a:ext cx="2981573" cy="18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Modern Synthesis"/>
          <p:cNvSpPr txBox="1">
            <a:spLocks noGrp="1"/>
          </p:cNvSpPr>
          <p:nvPr>
            <p:ph type="title"/>
          </p:nvPr>
        </p:nvSpPr>
        <p:spPr>
          <a:xfrm>
            <a:off x="-120728" y="-228600"/>
            <a:ext cx="7360920" cy="123444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dirty="0"/>
              <a:t>The Modern Synthesis</a:t>
            </a:r>
          </a:p>
        </p:txBody>
      </p:sp>
      <p:sp>
        <p:nvSpPr>
          <p:cNvPr id="318" name="First half of the 20th century…"/>
          <p:cNvSpPr txBox="1">
            <a:spLocks noGrp="1"/>
          </p:cNvSpPr>
          <p:nvPr>
            <p:ph type="body" idx="1"/>
          </p:nvPr>
        </p:nvSpPr>
        <p:spPr>
          <a:xfrm>
            <a:off x="457200" y="838200"/>
            <a:ext cx="8343900" cy="402336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sz="2400" dirty="0"/>
              <a:t>First half of the 20th </a:t>
            </a:r>
            <a:r>
              <a:rPr sz="2400" dirty="0" smtClean="0"/>
              <a:t>century</a:t>
            </a:r>
            <a:r>
              <a:rPr lang="en-US" sz="2400" dirty="0" smtClean="0"/>
              <a:t> e.g. Ernst </a:t>
            </a:r>
            <a:r>
              <a:rPr lang="en-US" sz="2400" dirty="0" err="1" smtClean="0"/>
              <a:t>Mayr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r>
              <a:rPr lang="en-US" sz="2400" dirty="0"/>
              <a:t> Theodosius </a:t>
            </a:r>
            <a:r>
              <a:rPr lang="en-US" sz="2400" dirty="0" err="1"/>
              <a:t>Dobzhansky</a:t>
            </a:r>
            <a:endParaRPr sz="2400" dirty="0"/>
          </a:p>
          <a:p>
            <a:pPr>
              <a:defRPr sz="2800"/>
            </a:pPr>
            <a:r>
              <a:rPr lang="en-US" sz="2400" u="sng" dirty="0" smtClean="0"/>
              <a:t>N</a:t>
            </a:r>
            <a:r>
              <a:rPr sz="2400" u="sng" dirty="0" smtClean="0"/>
              <a:t>atural </a:t>
            </a:r>
            <a:r>
              <a:rPr sz="2400" u="sng" dirty="0"/>
              <a:t>selection</a:t>
            </a:r>
            <a:r>
              <a:rPr sz="2400" dirty="0"/>
              <a:t> </a:t>
            </a:r>
            <a:r>
              <a:rPr lang="en-US" sz="2400" dirty="0" smtClean="0"/>
              <a:t>combined with </a:t>
            </a:r>
            <a:r>
              <a:rPr lang="en-US" sz="2400" u="sng" dirty="0" smtClean="0"/>
              <a:t>genetics,</a:t>
            </a:r>
            <a:r>
              <a:rPr lang="en-US" sz="2400" dirty="0" smtClean="0"/>
              <a:t> particularly Mendel’s inheritance laws (also DNA transcription, plus paleontology , speciation, and </a:t>
            </a:r>
            <a:r>
              <a:rPr lang="en-US" sz="2400" dirty="0" err="1" smtClean="0"/>
              <a:t>phylogenetics</a:t>
            </a:r>
            <a:r>
              <a:rPr lang="en-US" sz="2400" dirty="0" smtClean="0"/>
              <a:t>)</a:t>
            </a:r>
            <a:endParaRPr sz="2400" dirty="0"/>
          </a:p>
        </p:txBody>
      </p:sp>
      <p:pic>
        <p:nvPicPr>
          <p:cNvPr id="319" name="th_dobn.jpg" descr="th_dob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3733800"/>
            <a:ext cx="1696641" cy="261827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1900-1975"/>
          <p:cNvSpPr txBox="1"/>
          <p:nvPr/>
        </p:nvSpPr>
        <p:spPr>
          <a:xfrm>
            <a:off x="38100" y="6400382"/>
            <a:ext cx="2286844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20" dirty="0" err="1" smtClean="0"/>
              <a:t>Dobzhansky</a:t>
            </a:r>
            <a:r>
              <a:rPr lang="en-US" sz="1620" dirty="0" smtClean="0"/>
              <a:t> </a:t>
            </a:r>
            <a:r>
              <a:rPr sz="1620" dirty="0" smtClean="0"/>
              <a:t>1900-1975</a:t>
            </a:r>
            <a:endParaRPr sz="162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4" y="3860382"/>
            <a:ext cx="381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5" y="3742668"/>
            <a:ext cx="1765380" cy="2618274"/>
          </a:xfrm>
          <a:prstGeom prst="rect">
            <a:avLst/>
          </a:prstGeom>
        </p:spPr>
      </p:pic>
      <p:sp>
        <p:nvSpPr>
          <p:cNvPr id="8" name="1900-1975"/>
          <p:cNvSpPr txBox="1"/>
          <p:nvPr/>
        </p:nvSpPr>
        <p:spPr>
          <a:xfrm>
            <a:off x="2556063" y="6401447"/>
            <a:ext cx="1603965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20" dirty="0" err="1" smtClean="0"/>
              <a:t>Mayr</a:t>
            </a:r>
            <a:r>
              <a:rPr lang="en-US" sz="1620" dirty="0" smtClean="0"/>
              <a:t> </a:t>
            </a:r>
            <a:r>
              <a:rPr sz="1620" dirty="0" smtClean="0"/>
              <a:t>190</a:t>
            </a:r>
            <a:r>
              <a:rPr lang="en-US" sz="1620" dirty="0" smtClean="0"/>
              <a:t>4</a:t>
            </a:r>
            <a:r>
              <a:rPr sz="1620" dirty="0" smtClean="0"/>
              <a:t>-</a:t>
            </a:r>
            <a:r>
              <a:rPr lang="en-US" sz="1620" dirty="0" smtClean="0"/>
              <a:t>200</a:t>
            </a:r>
            <a:r>
              <a:rPr sz="1620" dirty="0" smtClean="0"/>
              <a:t>5</a:t>
            </a:r>
            <a:endParaRPr sz="1620" dirty="0"/>
          </a:p>
        </p:txBody>
      </p:sp>
    </p:spTree>
    <p:extLst>
      <p:ext uri="{BB962C8B-B14F-4D97-AF65-F5344CB8AC3E}">
        <p14:creationId xmlns:p14="http://schemas.microsoft.com/office/powerpoint/2010/main" val="2820319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14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Sexual reproduction and sexual selection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51" y="1583441"/>
            <a:ext cx="8099807" cy="2150359"/>
          </a:xfrm>
        </p:spPr>
        <p:txBody>
          <a:bodyPr>
            <a:noAutofit/>
          </a:bodyPr>
          <a:lstStyle/>
          <a:p>
            <a:r>
              <a:rPr lang="en-US" sz="1800" dirty="0" smtClean="0"/>
              <a:t>Microorganisms typically reproduce through </a:t>
            </a:r>
            <a:r>
              <a:rPr lang="en-US" sz="1800" dirty="0" smtClean="0">
                <a:solidFill>
                  <a:schemeClr val="tx1"/>
                </a:solidFill>
              </a:rPr>
              <a:t>simple mitosis</a:t>
            </a:r>
            <a:r>
              <a:rPr lang="en-US" sz="1800" dirty="0" smtClean="0"/>
              <a:t>, some </a:t>
            </a:r>
            <a:r>
              <a:rPr lang="en-US" sz="1800" dirty="0" smtClean="0">
                <a:solidFill>
                  <a:srgbClr val="FF0000"/>
                </a:solidFill>
              </a:rPr>
              <a:t>asexual reproduction</a:t>
            </a:r>
            <a:r>
              <a:rPr lang="en-US" sz="1800" dirty="0" smtClean="0"/>
              <a:t> (multicellular) happens by </a:t>
            </a:r>
            <a:r>
              <a:rPr lang="en-US" sz="1800" dirty="0" smtClean="0">
                <a:solidFill>
                  <a:srgbClr val="FF0000"/>
                </a:solidFill>
              </a:rPr>
              <a:t>budding </a:t>
            </a:r>
            <a:r>
              <a:rPr lang="en-US" sz="1800" dirty="0" smtClean="0">
                <a:solidFill>
                  <a:schemeClr val="tx1"/>
                </a:solidFill>
              </a:rPr>
              <a:t>– offspring are </a:t>
            </a:r>
            <a:r>
              <a:rPr lang="en-US" sz="1800" dirty="0" smtClean="0">
                <a:solidFill>
                  <a:srgbClr val="FF0000"/>
                </a:solidFill>
              </a:rPr>
              <a:t>clones</a:t>
            </a:r>
          </a:p>
          <a:p>
            <a:r>
              <a:rPr lang="en-US" sz="1800" dirty="0"/>
              <a:t>Sexual reproduction is more common in complex organisms (</a:t>
            </a:r>
            <a:r>
              <a:rPr lang="en-US" sz="1800" u="sng" dirty="0"/>
              <a:t>most</a:t>
            </a:r>
            <a:r>
              <a:rPr lang="en-US" sz="1800" dirty="0"/>
              <a:t> vertebrates,  </a:t>
            </a:r>
            <a:r>
              <a:rPr lang="en-US" sz="1800" u="sng" dirty="0"/>
              <a:t>all mammals</a:t>
            </a:r>
            <a:r>
              <a:rPr lang="en-US" sz="1800" dirty="0"/>
              <a:t>), </a:t>
            </a:r>
            <a:r>
              <a:rPr lang="en-US" sz="1800" dirty="0" smtClean="0"/>
              <a:t>many plants can reproduce both asexually and sexually. </a:t>
            </a:r>
            <a:endParaRPr lang="en-US" sz="1800" dirty="0" smtClean="0">
              <a:solidFill>
                <a:srgbClr val="FF0000"/>
              </a:solidFill>
            </a:endParaRPr>
          </a:p>
          <a:p>
            <a:endParaRPr lang="en-CA" sz="1800" dirty="0"/>
          </a:p>
        </p:txBody>
      </p:sp>
      <p:pic>
        <p:nvPicPr>
          <p:cNvPr id="4" name="Picture 3" descr="IMG_5892_edited-3-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39303"/>
            <a:ext cx="4909930" cy="3277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3439303"/>
            <a:ext cx="4572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1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</TotalTime>
  <Words>925</Words>
  <Application>Microsoft Office PowerPoint</Application>
  <PresentationFormat>On-screen Show (4:3)</PresentationFormat>
  <Paragraphs>96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Helvetica Neue</vt:lpstr>
      <vt:lpstr>Helvetica Neue Medium</vt:lpstr>
      <vt:lpstr>Default Design</vt:lpstr>
      <vt:lpstr>PowerPoint Presentation</vt:lpstr>
      <vt:lpstr>Gene flow</vt:lpstr>
      <vt:lpstr>Genetic Drift</vt:lpstr>
      <vt:lpstr>Genetic drift: Bottleneck effect (happens at near-extinction events)   </vt:lpstr>
      <vt:lpstr>PowerPoint Presentation</vt:lpstr>
      <vt:lpstr>Genetic drift : Founder effect (happens at dispersion events) </vt:lpstr>
      <vt:lpstr>Genetic drift: Founder effect examples</vt:lpstr>
      <vt:lpstr>The Modern Synthesis</vt:lpstr>
      <vt:lpstr>Sexual reproduction and sexual selection</vt:lpstr>
      <vt:lpstr>Defining Biological Sex?</vt:lpstr>
      <vt:lpstr>Defining Biological Sex?</vt:lpstr>
      <vt:lpstr>Inheritance of sex-linked genes</vt:lpstr>
      <vt:lpstr>Expense of Sexual Reproduction</vt:lpstr>
      <vt:lpstr>Expense of Sexual Reproduction</vt:lpstr>
      <vt:lpstr>Sexual selection (non-random mating) </vt:lpstr>
      <vt:lpstr>Sexual selection can result in pronounced sexual dimorphism</vt:lpstr>
      <vt:lpstr>Sexual selection</vt:lpstr>
      <vt:lpstr> Sexual dimorphism in humans</vt:lpstr>
      <vt:lpstr>Intro to population genetics</vt:lpstr>
      <vt:lpstr>Gene pool</vt:lpstr>
      <vt:lpstr>Intro to population genetics</vt:lpstr>
      <vt:lpstr>Intro to population genetics</vt:lpstr>
      <vt:lpstr>Intro to the Hardy Weinberg principle</vt:lpstr>
      <vt:lpstr>Hardy Weinberg principle</vt:lpstr>
    </vt:vector>
  </TitlesOfParts>
  <Company>Unversity of Southern California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we even start …</dc:title>
  <dc:creator>Biology</dc:creator>
  <cp:lastModifiedBy>Trond P. Sigurdsen</cp:lastModifiedBy>
  <cp:revision>245</cp:revision>
  <dcterms:created xsi:type="dcterms:W3CDTF">2010-09-09T23:48:45Z</dcterms:created>
  <dcterms:modified xsi:type="dcterms:W3CDTF">2021-09-12T20:45:36Z</dcterms:modified>
</cp:coreProperties>
</file>